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4" r:id="rId9"/>
    <p:sldId id="266" r:id="rId10"/>
    <p:sldId id="267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BC7A-ED3D-48D0-AC27-5474A71FD941}" type="datetimeFigureOut">
              <a:rPr lang="it-IT" smtClean="0"/>
              <a:t>19/11/2011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E036-EC13-44AE-880E-6386B0E4CDE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BC7A-ED3D-48D0-AC27-5474A71FD941}" type="datetimeFigureOut">
              <a:rPr lang="it-IT" smtClean="0"/>
              <a:t>19/11/2011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E036-EC13-44AE-880E-6386B0E4CDE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BC7A-ED3D-48D0-AC27-5474A71FD941}" type="datetimeFigureOut">
              <a:rPr lang="it-IT" smtClean="0"/>
              <a:t>19/11/2011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E036-EC13-44AE-880E-6386B0E4CDE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BC7A-ED3D-48D0-AC27-5474A71FD941}" type="datetimeFigureOut">
              <a:rPr lang="it-IT" smtClean="0"/>
              <a:t>19/11/2011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E036-EC13-44AE-880E-6386B0E4CDE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BC7A-ED3D-48D0-AC27-5474A71FD941}" type="datetimeFigureOut">
              <a:rPr lang="it-IT" smtClean="0"/>
              <a:t>19/11/2011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E036-EC13-44AE-880E-6386B0E4CDE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BC7A-ED3D-48D0-AC27-5474A71FD941}" type="datetimeFigureOut">
              <a:rPr lang="it-IT" smtClean="0"/>
              <a:t>19/11/2011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E036-EC13-44AE-880E-6386B0E4CDE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BC7A-ED3D-48D0-AC27-5474A71FD941}" type="datetimeFigureOut">
              <a:rPr lang="it-IT" smtClean="0"/>
              <a:t>19/11/2011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E036-EC13-44AE-880E-6386B0E4CDE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BC7A-ED3D-48D0-AC27-5474A71FD941}" type="datetimeFigureOut">
              <a:rPr lang="it-IT" smtClean="0"/>
              <a:t>19/11/2011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E036-EC13-44AE-880E-6386B0E4CDE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BC7A-ED3D-48D0-AC27-5474A71FD941}" type="datetimeFigureOut">
              <a:rPr lang="it-IT" smtClean="0"/>
              <a:t>19/11/2011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E036-EC13-44AE-880E-6386B0E4CDE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BC7A-ED3D-48D0-AC27-5474A71FD941}" type="datetimeFigureOut">
              <a:rPr lang="it-IT" smtClean="0"/>
              <a:t>19/11/2011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E036-EC13-44AE-880E-6386B0E4CDE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BC7A-ED3D-48D0-AC27-5474A71FD941}" type="datetimeFigureOut">
              <a:rPr lang="it-IT" smtClean="0"/>
              <a:t>19/11/2011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2E036-EC13-44AE-880E-6386B0E4CDE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0BC7A-ED3D-48D0-AC27-5474A71FD941}" type="datetimeFigureOut">
              <a:rPr lang="it-IT" smtClean="0"/>
              <a:t>19/11/2011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2E036-EC13-44AE-880E-6386B0E4CDED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886967"/>
            <a:ext cx="7772400" cy="1470025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it-IT" dirty="0" smtClean="0"/>
              <a:t>IL PIANO DELLE PERFORMANCE EX D.LGS</a:t>
            </a:r>
            <a:r>
              <a:rPr lang="it-IT" dirty="0" err="1" smtClean="0"/>
              <a:t>.150/2</a:t>
            </a:r>
            <a:r>
              <a:rPr lang="it-IT" dirty="0" smtClean="0"/>
              <a:t>009 ALL’INTERNO DELL’INAF.</a:t>
            </a:r>
            <a:br>
              <a:rPr lang="it-IT" dirty="0" smtClean="0"/>
            </a:br>
            <a:r>
              <a:rPr lang="it-IT" dirty="0" smtClean="0"/>
              <a:t>STATO DELL’ARTE E PROSSIMI PASSI.</a:t>
            </a:r>
            <a:endParaRPr lang="it-IT" dirty="0"/>
          </a:p>
        </p:txBody>
      </p:sp>
      <p:pic>
        <p:nvPicPr>
          <p:cNvPr id="4" name="Immagine 3" descr="INAF 2004 large"/>
          <p:cNvPicPr/>
          <p:nvPr/>
        </p:nvPicPr>
        <p:blipFill>
          <a:blip r:embed="rId2" cstate="print"/>
          <a:srcRect l="10751" t="15743" b="21283"/>
          <a:stretch>
            <a:fillRect/>
          </a:stretch>
        </p:blipFill>
        <p:spPr bwMode="auto">
          <a:xfrm>
            <a:off x="4932040" y="5661248"/>
            <a:ext cx="4176464" cy="1152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NAF 2004 large"/>
          <p:cNvPicPr/>
          <p:nvPr/>
        </p:nvPicPr>
        <p:blipFill>
          <a:blip r:embed="rId2" cstate="print"/>
          <a:srcRect l="10751" t="15743" b="21283"/>
          <a:stretch>
            <a:fillRect/>
          </a:stretch>
        </p:blipFill>
        <p:spPr bwMode="auto">
          <a:xfrm>
            <a:off x="4932040" y="5661248"/>
            <a:ext cx="4176464" cy="1152128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it-IT" sz="3600" dirty="0" smtClean="0"/>
              <a:t>INAF – PROSSIMI PASSI</a:t>
            </a:r>
            <a:endParaRPr lang="it-IT" sz="3600" dirty="0"/>
          </a:p>
        </p:txBody>
      </p:sp>
      <p:cxnSp>
        <p:nvCxnSpPr>
          <p:cNvPr id="7" name="Connettore 1 6"/>
          <p:cNvCxnSpPr/>
          <p:nvPr/>
        </p:nvCxnSpPr>
        <p:spPr>
          <a:xfrm>
            <a:off x="395536" y="980728"/>
            <a:ext cx="8136904" cy="0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itolo 1"/>
          <p:cNvSpPr txBox="1">
            <a:spLocks/>
          </p:cNvSpPr>
          <p:nvPr/>
        </p:nvSpPr>
        <p:spPr>
          <a:xfrm>
            <a:off x="323528" y="1340768"/>
            <a:ext cx="8445624" cy="42393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it-IT" sz="2400" dirty="0"/>
          </a:p>
          <a:p>
            <a:pPr>
              <a:buFontTx/>
              <a:buChar char="-"/>
            </a:pPr>
            <a:r>
              <a:rPr lang="it-IT" sz="2800" u="sng" dirty="0" smtClean="0"/>
              <a:t>Dimensione </a:t>
            </a:r>
            <a:r>
              <a:rPr lang="it-IT" sz="2800" u="sng" dirty="0"/>
              <a:t>qualità: </a:t>
            </a:r>
            <a:endParaRPr lang="it-IT" sz="2800" u="sng" dirty="0" smtClean="0"/>
          </a:p>
          <a:p>
            <a:endParaRPr lang="it-IT" sz="1000" u="sng" dirty="0"/>
          </a:p>
          <a:p>
            <a:pPr>
              <a:buFont typeface="Courier New" pitchFamily="49" charset="0"/>
              <a:buChar char="o"/>
            </a:pPr>
            <a:r>
              <a:rPr lang="it-IT" sz="2400" dirty="0"/>
              <a:t> </a:t>
            </a:r>
            <a:r>
              <a:rPr lang="it-IT" sz="2400" dirty="0" smtClean="0"/>
              <a:t>coerenza </a:t>
            </a:r>
            <a:r>
              <a:rPr lang="it-IT" sz="2400" dirty="0"/>
              <a:t>con la programmazione </a:t>
            </a:r>
            <a:r>
              <a:rPr lang="it-IT" sz="2400" dirty="0" smtClean="0"/>
              <a:t>di </a:t>
            </a:r>
            <a:r>
              <a:rPr lang="it-IT" sz="2400" dirty="0"/>
              <a:t>bilancio. </a:t>
            </a:r>
            <a:endParaRPr lang="it-IT" sz="2400" dirty="0" smtClean="0"/>
          </a:p>
          <a:p>
            <a:pPr>
              <a:buFont typeface="Courier New" pitchFamily="49" charset="0"/>
              <a:buChar char="o"/>
            </a:pPr>
            <a:r>
              <a:rPr lang="it-IT" sz="2400" dirty="0"/>
              <a:t> </a:t>
            </a:r>
            <a:r>
              <a:rPr lang="it-IT" sz="2400" dirty="0" smtClean="0"/>
              <a:t>miglioramento indicatori </a:t>
            </a:r>
            <a:r>
              <a:rPr lang="it-IT" sz="2400" dirty="0"/>
              <a:t>(input, processo, output) per gli obiettivi strategici e operativi </a:t>
            </a:r>
            <a:endParaRPr lang="it-IT" sz="2400" dirty="0" smtClean="0"/>
          </a:p>
          <a:p>
            <a:pPr>
              <a:buFont typeface="Courier New" pitchFamily="49" charset="0"/>
              <a:buChar char="o"/>
            </a:pPr>
            <a:r>
              <a:rPr lang="it-IT" sz="2400" dirty="0"/>
              <a:t>Target definiti con valori storici di riferimento e presenza di valori di benchmark. </a:t>
            </a:r>
            <a:endParaRPr lang="it-IT" sz="2400" dirty="0" smtClean="0"/>
          </a:p>
          <a:p>
            <a:pPr>
              <a:buFont typeface="Courier New" pitchFamily="49" charset="0"/>
              <a:buChar char="o"/>
            </a:pPr>
            <a:r>
              <a:rPr lang="it-IT" sz="2400" dirty="0"/>
              <a:t> </a:t>
            </a:r>
            <a:r>
              <a:rPr lang="it-IT" sz="2400" dirty="0" smtClean="0"/>
              <a:t>Sistematica </a:t>
            </a:r>
            <a:r>
              <a:rPr lang="it-IT" sz="2400" dirty="0"/>
              <a:t>individuazione delle risorse </a:t>
            </a:r>
            <a:r>
              <a:rPr lang="it-IT" sz="2400" dirty="0" smtClean="0"/>
              <a:t>per gli obiettivi.</a:t>
            </a:r>
          </a:p>
          <a:p>
            <a:pPr>
              <a:buFont typeface="Courier New" pitchFamily="49" charset="0"/>
              <a:buChar char="o"/>
            </a:pPr>
            <a:r>
              <a:rPr lang="it-IT" sz="2400" dirty="0" smtClean="0"/>
              <a:t> </a:t>
            </a:r>
            <a:r>
              <a:rPr lang="it-IT" sz="2400" dirty="0"/>
              <a:t>Integrazione degli obiettivi operativi con gli obiettivi individuali dei dirigenti. </a:t>
            </a:r>
            <a:endParaRPr lang="it-IT" sz="2400" dirty="0" smtClean="0"/>
          </a:p>
          <a:p>
            <a:pPr>
              <a:buFont typeface="Courier New" pitchFamily="49" charset="0"/>
              <a:buChar char="o"/>
            </a:pPr>
            <a:r>
              <a:rPr lang="it-IT" sz="2400" dirty="0" smtClean="0"/>
              <a:t> Sviluppo dei </a:t>
            </a:r>
            <a:r>
              <a:rPr lang="it-IT" sz="2400" dirty="0"/>
              <a:t>Piani operativi di </a:t>
            </a:r>
            <a:r>
              <a:rPr lang="it-IT" sz="2400" dirty="0" smtClean="0"/>
              <a:t>attività, con la descrizione </a:t>
            </a:r>
            <a:r>
              <a:rPr lang="it-IT" sz="2400" dirty="0"/>
              <a:t>delle attività </a:t>
            </a:r>
            <a:r>
              <a:rPr lang="it-IT" sz="2400" dirty="0" smtClean="0"/>
              <a:t>, indicazione </a:t>
            </a:r>
            <a:r>
              <a:rPr lang="it-IT" sz="2400" dirty="0"/>
              <a:t>della tempistica di avvio e conclusione delle attività </a:t>
            </a:r>
            <a:r>
              <a:rPr lang="it-IT" sz="2400" dirty="0" smtClean="0"/>
              <a:t>ed </a:t>
            </a:r>
            <a:r>
              <a:rPr lang="it-IT" sz="2400" dirty="0"/>
              <a:t>indicazioni dei responsabili e soggetti coinvolti nelle attività </a:t>
            </a:r>
            <a:r>
              <a:rPr lang="it-IT" sz="2400" dirty="0" smtClean="0"/>
              <a:t>.</a:t>
            </a:r>
            <a:endParaRPr lang="it-IT" sz="24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NAF 2004 large"/>
          <p:cNvPicPr/>
          <p:nvPr/>
        </p:nvPicPr>
        <p:blipFill>
          <a:blip r:embed="rId2" cstate="print"/>
          <a:srcRect l="10751" t="15743" b="21283"/>
          <a:stretch>
            <a:fillRect/>
          </a:stretch>
        </p:blipFill>
        <p:spPr bwMode="auto">
          <a:xfrm>
            <a:off x="4932040" y="5661248"/>
            <a:ext cx="4176464" cy="1152128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it-IT" sz="3600" dirty="0" smtClean="0"/>
              <a:t>INAF – PIANO PERFORMANCE 2011-2013</a:t>
            </a:r>
            <a:endParaRPr lang="it-IT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620" y="1268760"/>
            <a:ext cx="8810884" cy="4396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Connettore 1 6"/>
          <p:cNvCxnSpPr/>
          <p:nvPr/>
        </p:nvCxnSpPr>
        <p:spPr>
          <a:xfrm>
            <a:off x="395536" y="980728"/>
            <a:ext cx="8136904" cy="0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926976"/>
          </a:xfrm>
        </p:spPr>
        <p:txBody>
          <a:bodyPr>
            <a:normAutofit/>
          </a:bodyPr>
          <a:lstStyle/>
          <a:p>
            <a:r>
              <a:rPr lang="it-IT" sz="3600" dirty="0" smtClean="0"/>
              <a:t>INAF – PIANO PERFORMANCE 2011-2013</a:t>
            </a:r>
            <a:endParaRPr lang="it-IT" sz="3600" dirty="0"/>
          </a:p>
        </p:txBody>
      </p:sp>
      <p:cxnSp>
        <p:nvCxnSpPr>
          <p:cNvPr id="7" name="Connettore 1 6"/>
          <p:cNvCxnSpPr/>
          <p:nvPr/>
        </p:nvCxnSpPr>
        <p:spPr>
          <a:xfrm>
            <a:off x="395536" y="692696"/>
            <a:ext cx="8136904" cy="0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Immagine 4" descr="INAF 2004 large"/>
          <p:cNvPicPr/>
          <p:nvPr/>
        </p:nvPicPr>
        <p:blipFill>
          <a:blip r:embed="rId2" cstate="print"/>
          <a:srcRect l="10751" t="15743" b="21283"/>
          <a:stretch>
            <a:fillRect/>
          </a:stretch>
        </p:blipFill>
        <p:spPr bwMode="auto">
          <a:xfrm>
            <a:off x="5004048" y="5661248"/>
            <a:ext cx="4176464" cy="1152128"/>
          </a:xfrm>
          <a:prstGeom prst="rect">
            <a:avLst/>
          </a:prstGeom>
          <a:noFill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 t="22028"/>
          <a:stretch>
            <a:fillRect/>
          </a:stretch>
        </p:blipFill>
        <p:spPr bwMode="auto">
          <a:xfrm>
            <a:off x="251520" y="692696"/>
            <a:ext cx="8374707" cy="5316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NAF 2004 large"/>
          <p:cNvPicPr/>
          <p:nvPr/>
        </p:nvPicPr>
        <p:blipFill>
          <a:blip r:embed="rId2" cstate="print"/>
          <a:srcRect l="10751" t="15743" b="21283"/>
          <a:stretch>
            <a:fillRect/>
          </a:stretch>
        </p:blipFill>
        <p:spPr bwMode="auto">
          <a:xfrm>
            <a:off x="4932040" y="5661248"/>
            <a:ext cx="4176464" cy="1152128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it-IT" sz="3600" dirty="0" smtClean="0"/>
              <a:t>INAF – PIANO PERFORMANCE 2011-2013</a:t>
            </a:r>
            <a:endParaRPr lang="it-IT" sz="3600" dirty="0"/>
          </a:p>
        </p:txBody>
      </p:sp>
      <p:cxnSp>
        <p:nvCxnSpPr>
          <p:cNvPr id="7" name="Connettore 1 6"/>
          <p:cNvCxnSpPr/>
          <p:nvPr/>
        </p:nvCxnSpPr>
        <p:spPr>
          <a:xfrm>
            <a:off x="395536" y="980728"/>
            <a:ext cx="8136904" cy="0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6680" y="1268760"/>
            <a:ext cx="8849816" cy="4494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NAF 2004 large"/>
          <p:cNvPicPr/>
          <p:nvPr/>
        </p:nvPicPr>
        <p:blipFill>
          <a:blip r:embed="rId2" cstate="print"/>
          <a:srcRect l="10751" t="15743" b="21283"/>
          <a:stretch>
            <a:fillRect/>
          </a:stretch>
        </p:blipFill>
        <p:spPr bwMode="auto">
          <a:xfrm>
            <a:off x="4932040" y="5661248"/>
            <a:ext cx="4176464" cy="1152128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it-IT" sz="3600" dirty="0" smtClean="0"/>
              <a:t>INAF – PIANO PERFORMANCE 2011-2013</a:t>
            </a:r>
            <a:endParaRPr lang="it-IT" sz="3600" dirty="0"/>
          </a:p>
        </p:txBody>
      </p:sp>
      <p:cxnSp>
        <p:nvCxnSpPr>
          <p:cNvPr id="7" name="Connettore 1 6"/>
          <p:cNvCxnSpPr/>
          <p:nvPr/>
        </p:nvCxnSpPr>
        <p:spPr>
          <a:xfrm>
            <a:off x="395536" y="980728"/>
            <a:ext cx="8136904" cy="0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1484784"/>
            <a:ext cx="8994973" cy="3783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NAF 2004 large"/>
          <p:cNvPicPr/>
          <p:nvPr/>
        </p:nvPicPr>
        <p:blipFill>
          <a:blip r:embed="rId2" cstate="print"/>
          <a:srcRect l="10751" t="15743" b="21283"/>
          <a:stretch>
            <a:fillRect/>
          </a:stretch>
        </p:blipFill>
        <p:spPr bwMode="auto">
          <a:xfrm>
            <a:off x="4932040" y="5661248"/>
            <a:ext cx="4176464" cy="1152128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it-IT" sz="3600" dirty="0" smtClean="0"/>
              <a:t>INAF – PIANO PERFORMANCE 2011-2013</a:t>
            </a:r>
            <a:endParaRPr lang="it-IT" sz="3600" dirty="0"/>
          </a:p>
        </p:txBody>
      </p:sp>
      <p:cxnSp>
        <p:nvCxnSpPr>
          <p:cNvPr id="7" name="Connettore 1 6"/>
          <p:cNvCxnSpPr/>
          <p:nvPr/>
        </p:nvCxnSpPr>
        <p:spPr>
          <a:xfrm>
            <a:off x="395536" y="980728"/>
            <a:ext cx="8136904" cy="0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96" y="1556792"/>
            <a:ext cx="8927157" cy="3512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NAF 2004 large"/>
          <p:cNvPicPr/>
          <p:nvPr/>
        </p:nvPicPr>
        <p:blipFill>
          <a:blip r:embed="rId2" cstate="print"/>
          <a:srcRect l="10751" t="15743" b="21283"/>
          <a:stretch>
            <a:fillRect/>
          </a:stretch>
        </p:blipFill>
        <p:spPr bwMode="auto">
          <a:xfrm>
            <a:off x="4932040" y="5661248"/>
            <a:ext cx="4176464" cy="1152128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it-IT" sz="3600" dirty="0" smtClean="0"/>
              <a:t>INAF – PIANO PERFORMANCE 2011-2013</a:t>
            </a:r>
            <a:endParaRPr lang="it-IT" sz="3600" dirty="0"/>
          </a:p>
        </p:txBody>
      </p:sp>
      <p:cxnSp>
        <p:nvCxnSpPr>
          <p:cNvPr id="7" name="Connettore 1 6"/>
          <p:cNvCxnSpPr/>
          <p:nvPr/>
        </p:nvCxnSpPr>
        <p:spPr>
          <a:xfrm>
            <a:off x="395536" y="980728"/>
            <a:ext cx="8136904" cy="0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 b="47994"/>
          <a:stretch>
            <a:fillRect/>
          </a:stretch>
        </p:blipFill>
        <p:spPr bwMode="auto">
          <a:xfrm>
            <a:off x="35496" y="1412776"/>
            <a:ext cx="9057096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NAF 2004 large"/>
          <p:cNvPicPr/>
          <p:nvPr/>
        </p:nvPicPr>
        <p:blipFill>
          <a:blip r:embed="rId2" cstate="print"/>
          <a:srcRect l="10751" t="15743" b="21283"/>
          <a:stretch>
            <a:fillRect/>
          </a:stretch>
        </p:blipFill>
        <p:spPr bwMode="auto">
          <a:xfrm>
            <a:off x="4932040" y="5661248"/>
            <a:ext cx="4176464" cy="1152128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it-IT" sz="3600" dirty="0" smtClean="0"/>
              <a:t>INAF – PROSSIMI PASSI</a:t>
            </a:r>
            <a:endParaRPr lang="it-IT" sz="3600" dirty="0"/>
          </a:p>
        </p:txBody>
      </p:sp>
      <p:cxnSp>
        <p:nvCxnSpPr>
          <p:cNvPr id="7" name="Connettore 1 6"/>
          <p:cNvCxnSpPr/>
          <p:nvPr/>
        </p:nvCxnSpPr>
        <p:spPr>
          <a:xfrm>
            <a:off x="395536" y="980728"/>
            <a:ext cx="8136904" cy="0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itolo 1"/>
          <p:cNvSpPr txBox="1">
            <a:spLocks/>
          </p:cNvSpPr>
          <p:nvPr/>
        </p:nvSpPr>
        <p:spPr>
          <a:xfrm>
            <a:off x="323528" y="1709936"/>
            <a:ext cx="8445624" cy="42393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z="2800" dirty="0" smtClean="0"/>
              <a:t>Gli </a:t>
            </a:r>
            <a:r>
              <a:rPr lang="it-IT" sz="2800" dirty="0"/>
              <a:t>elementi sui quali il piano della </a:t>
            </a:r>
            <a:r>
              <a:rPr lang="it-IT" sz="2800" i="1" dirty="0"/>
              <a:t>performance presenta già un significativo livello di maturità sono i seguenti</a:t>
            </a:r>
            <a:r>
              <a:rPr lang="it-IT" sz="2800" i="1" dirty="0" smtClean="0"/>
              <a:t>:</a:t>
            </a:r>
          </a:p>
          <a:p>
            <a:r>
              <a:rPr lang="it-IT" sz="2400" i="1" dirty="0" smtClean="0"/>
              <a:t> </a:t>
            </a:r>
            <a:endParaRPr lang="it-IT" sz="2400" i="1" dirty="0"/>
          </a:p>
          <a:p>
            <a:pPr>
              <a:buFont typeface="Wingdings" pitchFamily="2" charset="2"/>
              <a:buChar char="q"/>
            </a:pPr>
            <a:r>
              <a:rPr lang="it-IT" sz="2400" dirty="0" smtClean="0"/>
              <a:t> </a:t>
            </a:r>
            <a:r>
              <a:rPr lang="it-IT" sz="2400" dirty="0"/>
              <a:t>Livello di conformità al </a:t>
            </a:r>
            <a:r>
              <a:rPr lang="it-IT" sz="2400" dirty="0" err="1" smtClean="0"/>
              <a:t>D.L.gs.</a:t>
            </a:r>
            <a:r>
              <a:rPr lang="it-IT" sz="2400" dirty="0" smtClean="0"/>
              <a:t> 150/2009 </a:t>
            </a:r>
            <a:r>
              <a:rPr lang="it-IT" sz="2400" dirty="0"/>
              <a:t>e alle delibere </a:t>
            </a:r>
            <a:r>
              <a:rPr lang="it-IT" sz="2400" dirty="0" err="1"/>
              <a:t>Civit</a:t>
            </a:r>
            <a:r>
              <a:rPr lang="it-IT" sz="2400" dirty="0"/>
              <a:t>. </a:t>
            </a:r>
          </a:p>
          <a:p>
            <a:pPr>
              <a:buFont typeface="Wingdings" pitchFamily="2" charset="2"/>
              <a:buChar char="q"/>
            </a:pPr>
            <a:endParaRPr lang="it-IT" sz="2400" dirty="0" smtClean="0"/>
          </a:p>
          <a:p>
            <a:pPr>
              <a:buFont typeface="Wingdings" pitchFamily="2" charset="2"/>
              <a:buChar char="q"/>
            </a:pPr>
            <a:r>
              <a:rPr lang="it-IT" sz="2400" dirty="0" smtClean="0"/>
              <a:t> </a:t>
            </a:r>
            <a:r>
              <a:rPr lang="it-IT" sz="2400" dirty="0"/>
              <a:t>Leggibilità e trasparenza del Piano in termini di comprensibilità e di adeguatezza dei contenuti del mandato istituzionale e della missione, dell’albero della performance e in termini </a:t>
            </a:r>
            <a:r>
              <a:rPr lang="it-IT" sz="2400" dirty="0" smtClean="0"/>
              <a:t>di comprensibilità </a:t>
            </a:r>
            <a:r>
              <a:rPr lang="it-IT" sz="2400" dirty="0"/>
              <a:t>nella descrizione degli obiettivi strategici e degli obiettivi operativi. </a:t>
            </a:r>
          </a:p>
          <a:p>
            <a:pPr>
              <a:buFont typeface="Wingdings" pitchFamily="2" charset="2"/>
              <a:buChar char="q"/>
            </a:pPr>
            <a:endParaRPr lang="it-IT" sz="2400" dirty="0" smtClean="0"/>
          </a:p>
          <a:p>
            <a:pPr>
              <a:buFont typeface="Wingdings" pitchFamily="2" charset="2"/>
              <a:buChar char="q"/>
            </a:pPr>
            <a:r>
              <a:rPr lang="it-IT" sz="2400" dirty="0" smtClean="0"/>
              <a:t> </a:t>
            </a:r>
            <a:r>
              <a:rPr lang="it-IT" sz="2400" dirty="0"/>
              <a:t>Integrazione tra mandato istituzionale, obiettivi strategici e obiettivi operativi </a:t>
            </a:r>
          </a:p>
          <a:p>
            <a:pPr marL="0" marR="0" lvl="0" indent="0" algn="just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NAF 2004 large"/>
          <p:cNvPicPr/>
          <p:nvPr/>
        </p:nvPicPr>
        <p:blipFill>
          <a:blip r:embed="rId2" cstate="print"/>
          <a:srcRect l="10751" t="15743" b="21283"/>
          <a:stretch>
            <a:fillRect/>
          </a:stretch>
        </p:blipFill>
        <p:spPr bwMode="auto">
          <a:xfrm>
            <a:off x="4932040" y="5661248"/>
            <a:ext cx="4176464" cy="1152128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it-IT" sz="3600" dirty="0" smtClean="0"/>
              <a:t>INAF – PROSSIMI PASSI</a:t>
            </a:r>
            <a:endParaRPr lang="it-IT" sz="3600" dirty="0"/>
          </a:p>
        </p:txBody>
      </p:sp>
      <p:cxnSp>
        <p:nvCxnSpPr>
          <p:cNvPr id="7" name="Connettore 1 6"/>
          <p:cNvCxnSpPr/>
          <p:nvPr/>
        </p:nvCxnSpPr>
        <p:spPr>
          <a:xfrm>
            <a:off x="395536" y="980728"/>
            <a:ext cx="8136904" cy="0"/>
          </a:xfrm>
          <a:prstGeom prst="line">
            <a:avLst/>
          </a:prstGeom>
          <a:ln w="317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itolo 1"/>
          <p:cNvSpPr txBox="1">
            <a:spLocks/>
          </p:cNvSpPr>
          <p:nvPr/>
        </p:nvSpPr>
        <p:spPr>
          <a:xfrm>
            <a:off x="323528" y="1412776"/>
            <a:ext cx="8445624" cy="42393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z="2800" dirty="0"/>
              <a:t>Le aree sulle quali appare più necessaria l’attivazione di un tempestivo piano di miglioramento sono le seguenti</a:t>
            </a:r>
            <a:r>
              <a:rPr lang="it-IT" sz="2800" dirty="0" smtClean="0"/>
              <a:t>:</a:t>
            </a:r>
          </a:p>
          <a:p>
            <a:r>
              <a:rPr lang="it-IT" sz="1000" dirty="0" smtClean="0"/>
              <a:t> </a:t>
            </a:r>
            <a:endParaRPr lang="it-IT" sz="1000" dirty="0"/>
          </a:p>
          <a:p>
            <a:r>
              <a:rPr lang="it-IT" sz="2800" u="sng" dirty="0" smtClean="0"/>
              <a:t>- </a:t>
            </a:r>
            <a:r>
              <a:rPr lang="it-IT" sz="2800" u="sng" dirty="0"/>
              <a:t>Dimensione </a:t>
            </a:r>
            <a:r>
              <a:rPr lang="it-IT" sz="2800" i="1" u="sng" dirty="0" err="1"/>
              <a:t>compliance</a:t>
            </a:r>
            <a:r>
              <a:rPr lang="it-IT" sz="2800" i="1" u="sng" dirty="0"/>
              <a:t>: </a:t>
            </a:r>
          </a:p>
          <a:p>
            <a:r>
              <a:rPr lang="it-IT" sz="2400" dirty="0"/>
              <a:t>o Presenza di indicatori per ogni obiettivo (strategico e operativo). </a:t>
            </a:r>
          </a:p>
          <a:p>
            <a:r>
              <a:rPr lang="it-IT" sz="2400" dirty="0"/>
              <a:t>o Presenza di indicatori di </a:t>
            </a:r>
            <a:r>
              <a:rPr lang="it-IT" sz="2400" i="1" dirty="0" err="1"/>
              <a:t>outcome</a:t>
            </a:r>
            <a:r>
              <a:rPr lang="it-IT" sz="2400" i="1" dirty="0"/>
              <a:t>, di </a:t>
            </a:r>
            <a:r>
              <a:rPr lang="it-IT" sz="2400" i="1" dirty="0" err="1"/>
              <a:t>customer</a:t>
            </a:r>
            <a:r>
              <a:rPr lang="it-IT" sz="2400" i="1" dirty="0"/>
              <a:t> </a:t>
            </a:r>
            <a:r>
              <a:rPr lang="it-IT" sz="2400" i="1" dirty="0" err="1"/>
              <a:t>satisfaction</a:t>
            </a:r>
            <a:r>
              <a:rPr lang="it-IT" sz="2400" i="1" dirty="0"/>
              <a:t>. </a:t>
            </a:r>
          </a:p>
          <a:p>
            <a:r>
              <a:rPr lang="it-IT" sz="2400" dirty="0"/>
              <a:t>o Presenza di obiettivi di promozione delle pari opportunità. </a:t>
            </a:r>
          </a:p>
          <a:p>
            <a:r>
              <a:rPr lang="it-IT" sz="2400" dirty="0"/>
              <a:t>o Presenza di </a:t>
            </a:r>
            <a:r>
              <a:rPr lang="it-IT" sz="2400" i="1" dirty="0"/>
              <a:t>target per ogni obiettivo. </a:t>
            </a:r>
          </a:p>
          <a:p>
            <a:r>
              <a:rPr lang="it-IT" sz="2400" dirty="0"/>
              <a:t>o Presenza di </a:t>
            </a:r>
            <a:r>
              <a:rPr lang="it-IT" sz="2400" i="1" dirty="0"/>
              <a:t>target pluriennale per ogni obiettivo strategico. </a:t>
            </a:r>
          </a:p>
          <a:p>
            <a:r>
              <a:rPr lang="it-IT" sz="2400" dirty="0"/>
              <a:t>o Presenza di piani operativi di attività. </a:t>
            </a:r>
          </a:p>
          <a:p>
            <a:r>
              <a:rPr lang="it-IT" sz="2400" dirty="0"/>
              <a:t>o Esplicitazione del collegamento fra Piano e standard di qualità e il programma triennale della trasparenza.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329</Words>
  <Application>Microsoft Office PowerPoint</Application>
  <PresentationFormat>Presentazione su schermo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IL PIANO DELLE PERFORMANCE EX D.LGS.150/2009 ALL’INTERNO DELL’INAF. STATO DELL’ARTE E PROSSIMI PASSI.</vt:lpstr>
      <vt:lpstr>INAF – PIANO PERFORMANCE 2011-2013</vt:lpstr>
      <vt:lpstr>INAF – PIANO PERFORMANCE 2011-2013</vt:lpstr>
      <vt:lpstr>INAF – PIANO PERFORMANCE 2011-2013</vt:lpstr>
      <vt:lpstr>INAF – PIANO PERFORMANCE 2011-2013</vt:lpstr>
      <vt:lpstr>INAF – PIANO PERFORMANCE 2011-2013</vt:lpstr>
      <vt:lpstr>INAF – PIANO PERFORMANCE 2011-2013</vt:lpstr>
      <vt:lpstr>INAF – PROSSIMI PASSI</vt:lpstr>
      <vt:lpstr>INAF – PROSSIMI PASSI</vt:lpstr>
      <vt:lpstr>INAF – PROSSIMI PASSI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PIANO DELLE PERFORMANCE EX D.LGS.150/2009 ALL’INTERNO DELL’INAF. STATO DELL’ARTE E PROSSIMI PASSI.</dc:title>
  <dc:creator>UtenteX</dc:creator>
  <cp:lastModifiedBy>UtenteX</cp:lastModifiedBy>
  <cp:revision>5</cp:revision>
  <dcterms:created xsi:type="dcterms:W3CDTF">2011-11-19T15:59:24Z</dcterms:created>
  <dcterms:modified xsi:type="dcterms:W3CDTF">2011-11-19T16:37:31Z</dcterms:modified>
</cp:coreProperties>
</file>